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8" r:id="rId4"/>
    <p:sldId id="266" r:id="rId5"/>
    <p:sldId id="272" r:id="rId6"/>
    <p:sldId id="277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3662" autoAdjust="0"/>
  </p:normalViewPr>
  <p:slideViewPr>
    <p:cSldViewPr>
      <p:cViewPr varScale="1">
        <p:scale>
          <a:sx n="90" d="100"/>
          <a:sy n="90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002\Projets\Carmen\Gestion_des_comptes\Liste_Comptes\Liste_administrateur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S002\Projets\Carmen\Gestion_des_comptes\Liste_Comptes\Liste_administrateu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Evolution du nombre de comptes </a:t>
            </a:r>
          </a:p>
        </c:rich>
      </c:tx>
      <c:layout>
        <c:manualLayout>
          <c:xMode val="edge"/>
          <c:yMode val="edge"/>
          <c:x val="0.1427151403665875"/>
          <c:y val="5.11092601852652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13304369210592"/>
          <c:y val="0.19686607760436439"/>
          <c:w val="0.62863918450403355"/>
          <c:h val="0.68077521153716136"/>
        </c:manualLayout>
      </c:layout>
      <c:lineChart>
        <c:grouping val="standard"/>
        <c:varyColors val="0"/>
        <c:ser>
          <c:idx val="0"/>
          <c:order val="0"/>
          <c:tx>
            <c:strRef>
              <c:f>Services!$L$31</c:f>
              <c:strCache>
                <c:ptCount val="1"/>
                <c:pt idx="0">
                  <c:v>Nb de comptes </c:v>
                </c:pt>
              </c:strCache>
            </c:strRef>
          </c:tx>
          <c:dLbls>
            <c:dLbl>
              <c:idx val="1"/>
              <c:layout>
                <c:manualLayout>
                  <c:x val="-2.1075160952207277E-2"/>
                  <c:y val="3.724662397480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4076583318139E-2"/>
                  <c:y val="4.1902451971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075160952207302E-2"/>
                  <c:y val="3.724662397480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06370714155474E-2"/>
                  <c:y val="4.1902451971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44076583318139E-2"/>
                  <c:y val="3.724662397480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171975595129563E-2"/>
                  <c:y val="4.1902451971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537580476103651E-2"/>
                  <c:y val="4.19024519716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537580476103748E-2"/>
                  <c:y val="2.793496798110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Services!$K$32:$K$40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Services!$L$32:$L$40</c:f>
              <c:numCache>
                <c:formatCode>General</c:formatCode>
                <c:ptCount val="9"/>
                <c:pt idx="0">
                  <c:v>10</c:v>
                </c:pt>
                <c:pt idx="1">
                  <c:v>71</c:v>
                </c:pt>
                <c:pt idx="2">
                  <c:v>90</c:v>
                </c:pt>
                <c:pt idx="3">
                  <c:v>122</c:v>
                </c:pt>
                <c:pt idx="4">
                  <c:v>157</c:v>
                </c:pt>
                <c:pt idx="5">
                  <c:v>182</c:v>
                </c:pt>
                <c:pt idx="6">
                  <c:v>197</c:v>
                </c:pt>
                <c:pt idx="7">
                  <c:v>223</c:v>
                </c:pt>
                <c:pt idx="8">
                  <c:v>237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763712"/>
        <c:axId val="33765248"/>
      </c:lineChart>
      <c:catAx>
        <c:axId val="33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/>
          <a:lstStyle/>
          <a:p>
            <a:pPr>
              <a:defRPr/>
            </a:pPr>
            <a:endParaRPr lang="fr-FR"/>
          </a:p>
        </c:txPr>
        <c:crossAx val="33765248"/>
        <c:crosses val="autoZero"/>
        <c:auto val="1"/>
        <c:lblAlgn val="ctr"/>
        <c:lblOffset val="100"/>
        <c:noMultiLvlLbl val="0"/>
      </c:catAx>
      <c:valAx>
        <c:axId val="33765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33763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Evolution 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nombre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</a:t>
            </a:r>
            <a:r>
              <a:rPr lang="en-US" dirty="0" err="1" smtClean="0"/>
              <a:t>artes</a:t>
            </a:r>
            <a:r>
              <a:rPr lang="en-US" dirty="0" smtClean="0"/>
              <a:t> </a:t>
            </a:r>
            <a:r>
              <a:rPr lang="en-US" dirty="0" err="1"/>
              <a:t>réalisées</a:t>
            </a: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Services!$O$31</c:f>
              <c:strCache>
                <c:ptCount val="1"/>
                <c:pt idx="0">
                  <c:v>Cartes réalisées </c:v>
                </c:pt>
              </c:strCache>
            </c:strRef>
          </c:tx>
          <c:dLbls>
            <c:dLbl>
              <c:idx val="0"/>
              <c:layout>
                <c:manualLayout>
                  <c:x val="-0.05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44444444444446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11111111111109E-2"/>
                  <c:y val="-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777777777777777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555555555555561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12538*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Services!$N$32:$N$36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Services!$O$32:$O$36</c:f>
              <c:numCache>
                <c:formatCode>General</c:formatCode>
                <c:ptCount val="5"/>
                <c:pt idx="0">
                  <c:v>170</c:v>
                </c:pt>
                <c:pt idx="1">
                  <c:v>260</c:v>
                </c:pt>
                <c:pt idx="2">
                  <c:v>1480</c:v>
                </c:pt>
                <c:pt idx="3">
                  <c:v>2875</c:v>
                </c:pt>
                <c:pt idx="4">
                  <c:v>12538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258880"/>
        <c:axId val="113261568"/>
      </c:lineChart>
      <c:catAx>
        <c:axId val="1132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13261568"/>
        <c:crosses val="autoZero"/>
        <c:auto val="1"/>
        <c:lblAlgn val="ctr"/>
        <c:lblOffset val="100"/>
        <c:noMultiLvlLbl val="0"/>
      </c:catAx>
      <c:valAx>
        <c:axId val="113261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1325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430B-852B-4C36-991B-1D17F39983ED}" type="datetimeFigureOut">
              <a:rPr lang="fr-FR" smtClean="0"/>
              <a:t>09/02/2016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6497-F95F-48B3-A639-D69DB1CCC9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7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4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3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5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- 516.4 Go de stockage FTP (</a:t>
            </a:r>
            <a:r>
              <a:rPr lang="fr-FR" dirty="0" err="1" smtClean="0"/>
              <a:t>GéoRisques</a:t>
            </a:r>
            <a:r>
              <a:rPr lang="fr-FR" dirty="0" smtClean="0"/>
              <a:t> et IRM sont les plus gros comptes, ensuite viennent les DREAL)</a:t>
            </a:r>
          </a:p>
          <a:p>
            <a:r>
              <a:rPr lang="fr-FR" dirty="0" smtClean="0"/>
              <a:t>- 4.19 Go de stockage dans SGBD (</a:t>
            </a:r>
            <a:r>
              <a:rPr lang="fr-FR" dirty="0" err="1" smtClean="0"/>
              <a:t>Postgis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- 12 153 Fiches de métadonnées </a:t>
            </a:r>
            <a:r>
              <a:rPr lang="fr-FR" dirty="0" err="1" smtClean="0"/>
              <a:t>GéoSource</a:t>
            </a:r>
            <a:r>
              <a:rPr lang="fr-FR" dirty="0" smtClean="0"/>
              <a:t> (de données et de services tout comptes confondues) (env. 5 000 pour INAO Institut national de l'origine et de la qualité et env. 1 100 pour DREAL </a:t>
            </a:r>
            <a:r>
              <a:rPr lang="fr-FR" dirty="0" err="1" smtClean="0"/>
              <a:t>Franche-Comte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C6497-F95F-48B3-A639-D69DB1CCC9D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mailto:Supportcarmen@brgm.fr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9714" y="2564904"/>
            <a:ext cx="5631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CARMEN 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Statistiques 2015</a:t>
            </a:r>
            <a:endParaRPr lang="fr-F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09194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Ali-Powell SOUFFOU</a:t>
            </a:r>
          </a:p>
          <a:p>
            <a:pPr algn="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BRGM/DSI/ISTN/SDI</a:t>
            </a:r>
          </a:p>
          <a:p>
            <a:pPr algn="r"/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48388"/>
            <a:ext cx="3008016" cy="61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45" y="1988840"/>
            <a:ext cx="882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 MEDDE,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plus particulièrement la 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DGALN/DEB, ainsi que la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DGPR ; </a:t>
            </a:r>
            <a:endParaRPr lang="fr-FR" sz="14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fr-FR" sz="14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les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services déconcentrés 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notamment les DREAL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pour la publication 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cartographique sur le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champ 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environnemental ;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400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les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partenaires adhérents du </a:t>
            </a:r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Système d’Information Nature et Paysages (SINP) ; 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400" b="1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les </a:t>
            </a:r>
            <a:r>
              <a:rPr lang="fr-FR" sz="14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partenaires adhérents du </a:t>
            </a:r>
            <a:r>
              <a:rPr lang="fr-FR" sz="14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Système d’Information sur l’Eau (SIE) </a:t>
            </a:r>
            <a:r>
              <a:rPr lang="fr-FR" sz="1400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;</a:t>
            </a:r>
            <a:endParaRPr lang="fr-FR" sz="1400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marL="1085850" lvl="2" indent="-171450" hangingPunct="0">
              <a:buFont typeface="Arial" pitchFamily="34" charset="0"/>
              <a:buChar char="•"/>
            </a:pPr>
            <a:endParaRPr lang="fr-FR" sz="1400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97552" cy="5040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CARMEN c’est pour : 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34" y="2132856"/>
            <a:ext cx="410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600" dirty="0"/>
              <a:t>Au total, depuis 2007 nous avons crées 237 comptes CARMEN (246 </a:t>
            </a:r>
            <a:r>
              <a:rPr lang="fr-FR" sz="1600" dirty="0" err="1"/>
              <a:t>idx</a:t>
            </a:r>
            <a:r>
              <a:rPr lang="fr-FR" sz="1600" dirty="0"/>
              <a:t>) </a:t>
            </a:r>
            <a:endParaRPr lang="fr-FR" sz="1600" dirty="0" smtClean="0"/>
          </a:p>
          <a:p>
            <a:pPr marL="171450" indent="-171450">
              <a:buFontTx/>
              <a:buChar char="-"/>
            </a:pPr>
            <a:endParaRPr lang="fr-FR" sz="1600" dirty="0"/>
          </a:p>
          <a:p>
            <a:pPr marL="171450" indent="-171450">
              <a:buFontTx/>
              <a:buChar char="-"/>
            </a:pPr>
            <a:r>
              <a:rPr lang="fr-FR" sz="1600" dirty="0"/>
              <a:t>8 nouveaux comptes en 2015 ; soit une petite augmentation d’environ 6 %</a:t>
            </a:r>
          </a:p>
          <a:p>
            <a:r>
              <a:rPr lang="fr-FR" sz="1200" i="1" dirty="0"/>
              <a:t>(Institution Interdépartementale pour l'Aménagement du Fleuve Charente et ses Affluents, Parc Naturel Régional de la Montagne de Reims, Voies Navigables de France - Direction Territoriale Nord Est, Association Française des EPTB, Syndicat Intercommunal de la Vallée de l'Yèvre, SNCF Pôle Régional Ingénierie de Nantes, ADEME -Direction régionale AUVERGNE-RHÔNE-ALPES</a:t>
            </a:r>
            <a:r>
              <a:rPr lang="fr-FR" sz="1200" i="1" dirty="0" smtClean="0"/>
              <a:t>)</a:t>
            </a:r>
          </a:p>
          <a:p>
            <a:endParaRPr lang="fr-FR" sz="1200" i="1" dirty="0"/>
          </a:p>
          <a:p>
            <a:pPr>
              <a:defRPr/>
            </a:pPr>
            <a:r>
              <a:rPr lang="fr-FR" sz="1600" dirty="0"/>
              <a:t>- 182 considérés comme actifs (avec de la donnée ou une carte)</a:t>
            </a:r>
          </a:p>
        </p:txBody>
      </p:sp>
      <p:sp>
        <p:nvSpPr>
          <p:cNvPr id="5" name="Plaque 4"/>
          <p:cNvSpPr/>
          <p:nvPr/>
        </p:nvSpPr>
        <p:spPr>
          <a:xfrm>
            <a:off x="4932040" y="2132856"/>
            <a:ext cx="2323315" cy="1149417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182 comptes sont considérés comme actifs</a:t>
            </a:r>
            <a:endParaRPr lang="fr-FR" sz="16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600112"/>
              </p:ext>
            </p:extLst>
          </p:nvPr>
        </p:nvGraphicFramePr>
        <p:xfrm>
          <a:off x="3851920" y="3573016"/>
          <a:ext cx="5184575" cy="307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9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1542856"/>
            <a:ext cx="583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8EB74F"/>
                </a:solidFill>
                <a:latin typeface="Century Gothic" pitchFamily="34" charset="0"/>
              </a:rPr>
              <a:t>Visites 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157592" cy="5040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Statistiques web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791" y="2564904"/>
            <a:ext cx="4247193" cy="2704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968822" y="3874934"/>
            <a:ext cx="499219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196546" y="3444610"/>
            <a:ext cx="499219" cy="12944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412257" y="4184284"/>
            <a:ext cx="499219" cy="5547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603945" y="4811038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651428" y="3029112"/>
            <a:ext cx="1577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DREAL Rhône-Alpes</a:t>
            </a:r>
          </a:p>
          <a:p>
            <a:pPr algn="ctr"/>
            <a:r>
              <a:rPr lang="fr-FR" sz="1050" b="1" dirty="0" err="1"/>
              <a:t>i</a:t>
            </a:r>
            <a:r>
              <a:rPr lang="fr-FR" sz="1050" b="1" dirty="0" err="1" smtClean="0"/>
              <a:t>dx</a:t>
            </a:r>
            <a:r>
              <a:rPr lang="fr-FR" sz="1050" b="1" dirty="0" smtClean="0"/>
              <a:t> 30</a:t>
            </a:r>
            <a:endParaRPr lang="fr-FR" sz="105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59929" y="3437655"/>
            <a:ext cx="1515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DRIEE </a:t>
            </a:r>
            <a:r>
              <a:rPr lang="fr-FR" sz="1050" b="1" dirty="0" smtClean="0"/>
              <a:t>Ile-de-France</a:t>
            </a:r>
          </a:p>
          <a:p>
            <a:pPr algn="ctr"/>
            <a:r>
              <a:rPr lang="fr-FR" sz="1050" b="1" dirty="0" err="1" smtClean="0"/>
              <a:t>idx</a:t>
            </a:r>
            <a:r>
              <a:rPr lang="fr-FR" sz="1050" b="1" dirty="0" smtClean="0"/>
              <a:t> </a:t>
            </a:r>
            <a:r>
              <a:rPr lang="fr-FR" sz="1050" b="1" dirty="0"/>
              <a:t>18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930823" y="3722526"/>
            <a:ext cx="1462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DREAL PACA</a:t>
            </a:r>
          </a:p>
          <a:p>
            <a:pPr algn="ctr"/>
            <a:r>
              <a:rPr lang="fr-FR" sz="1050" b="1" dirty="0" err="1"/>
              <a:t>i</a:t>
            </a:r>
            <a:r>
              <a:rPr lang="fr-FR" sz="1050" b="1" dirty="0" err="1" smtClean="0"/>
              <a:t>dx</a:t>
            </a:r>
            <a:r>
              <a:rPr lang="fr-FR" sz="1050" b="1" dirty="0" smtClean="0"/>
              <a:t> 25</a:t>
            </a:r>
            <a:endParaRPr lang="fr-FR" sz="1050" b="1" dirty="0"/>
          </a:p>
        </p:txBody>
      </p:sp>
      <p:sp>
        <p:nvSpPr>
          <p:cNvPr id="41" name="Rectangle 40"/>
          <p:cNvSpPr/>
          <p:nvPr/>
        </p:nvSpPr>
        <p:spPr>
          <a:xfrm>
            <a:off x="4716016" y="2571667"/>
            <a:ext cx="4322466" cy="2704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5504047" y="3834686"/>
            <a:ext cx="499219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731771" y="3404362"/>
            <a:ext cx="499219" cy="12944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947482" y="4144036"/>
            <a:ext cx="499219" cy="5547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5139170" y="4770790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804248" y="3436199"/>
            <a:ext cx="49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sz="1000" b="1" baseline="30000" dirty="0" smtClean="0"/>
              <a:t>er</a:t>
            </a:r>
            <a:endParaRPr lang="fr-FR" sz="1000" b="1" baseline="30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5580112" y="3834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sz="1000" b="1" baseline="30000" dirty="0" smtClean="0"/>
              <a:t>ème</a:t>
            </a:r>
            <a:endParaRPr lang="fr-FR" sz="1000" b="1" baseline="30000" dirty="0"/>
          </a:p>
        </p:txBody>
      </p:sp>
      <p:sp>
        <p:nvSpPr>
          <p:cNvPr id="48" name="ZoneTexte 47"/>
          <p:cNvSpPr txBox="1"/>
          <p:nvPr/>
        </p:nvSpPr>
        <p:spPr>
          <a:xfrm>
            <a:off x="8028384" y="41470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r>
              <a:rPr lang="fr-FR" sz="1000" b="1" baseline="30000" dirty="0" smtClean="0"/>
              <a:t>ème</a:t>
            </a:r>
            <a:endParaRPr lang="fr-FR" sz="1000" b="1" baseline="30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6102364" y="2941494"/>
            <a:ext cx="1856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Nature, Paysage et biodiversité en Rhône-Alpes</a:t>
            </a:r>
            <a:endParaRPr lang="fr-FR" sz="105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242673" y="3693536"/>
            <a:ext cx="18127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« Réseaux et canalisations »</a:t>
            </a:r>
          </a:p>
          <a:p>
            <a:pPr algn="ctr"/>
            <a:r>
              <a:rPr lang="fr-FR" sz="1050" b="1" dirty="0" smtClean="0"/>
              <a:t>DGPR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898271" y="3267636"/>
            <a:ext cx="14929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Environnement, industrie et risques en région PACA</a:t>
            </a:r>
            <a:endParaRPr lang="fr-FR" sz="105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2267744" y="3476447"/>
            <a:ext cx="49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sz="1000" b="1" baseline="30000" dirty="0" smtClean="0"/>
              <a:t>er</a:t>
            </a:r>
            <a:endParaRPr lang="fr-FR" sz="1000" b="1" baseline="30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1043608" y="38749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sz="1000" b="1" baseline="30000" dirty="0" smtClean="0"/>
              <a:t>ème</a:t>
            </a:r>
            <a:endParaRPr lang="fr-FR" sz="1000" b="1" baseline="30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3491880" y="41873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r>
              <a:rPr lang="fr-FR" sz="1000" b="1" baseline="30000" dirty="0" smtClean="0"/>
              <a:t>ème</a:t>
            </a:r>
            <a:endParaRPr lang="fr-FR" sz="1000" b="1" baseline="30000" dirty="0"/>
          </a:p>
        </p:txBody>
      </p:sp>
      <p:sp>
        <p:nvSpPr>
          <p:cNvPr id="57" name="Rectangle 56"/>
          <p:cNvSpPr/>
          <p:nvPr/>
        </p:nvSpPr>
        <p:spPr>
          <a:xfrm>
            <a:off x="119291" y="2132856"/>
            <a:ext cx="4186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entury Gothic" pitchFamily="34" charset="0"/>
              </a:rPr>
              <a:t>Les comptes les plus visités</a:t>
            </a: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6016" y="2132856"/>
            <a:ext cx="4186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entury Gothic" pitchFamily="34" charset="0"/>
              </a:rPr>
              <a:t>Les cartes les plus vues</a:t>
            </a:r>
            <a:endParaRPr lang="fr-FR" sz="1600" b="1" dirty="0"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91" y="5661248"/>
            <a:ext cx="8936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En </a:t>
            </a:r>
            <a:r>
              <a:rPr lang="fr-FR" sz="1400" dirty="0"/>
              <a:t>terme de carte consultées au niveaux interface cartographique </a:t>
            </a:r>
            <a:r>
              <a:rPr lang="fr-FR" sz="1400" dirty="0" smtClean="0"/>
              <a:t>: 624 </a:t>
            </a:r>
            <a:r>
              <a:rPr lang="fr-FR" sz="1400" dirty="0"/>
              <a:t>818 vues en 2015 contre 603 406 vues en 2014 ; soit une augmentation d’environ 3,5</a:t>
            </a:r>
            <a:r>
              <a:rPr lang="fr-FR" sz="1400" dirty="0" smtClean="0"/>
              <a:t>%;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3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5" grpId="0"/>
      <p:bldP spid="36" grpId="0"/>
      <p:bldP spid="37" grpId="0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467544" y="5445224"/>
            <a:ext cx="4464496" cy="1028001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12 538 cartes réalisées dont 724 publiées</a:t>
            </a: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28131"/>
              </p:ext>
            </p:extLst>
          </p:nvPr>
        </p:nvGraphicFramePr>
        <p:xfrm>
          <a:off x="251520" y="2098062"/>
          <a:ext cx="509431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364088" y="2132856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- 12 538 Cartes réalisées (dont 10 665 au compte CPNS Conservatoire du Patrimoine Naturel de la Savoie </a:t>
            </a:r>
            <a:r>
              <a:rPr lang="fr-FR" dirty="0" err="1"/>
              <a:t>idx</a:t>
            </a:r>
            <a:r>
              <a:rPr lang="fr-FR" dirty="0"/>
              <a:t> 49)</a:t>
            </a:r>
          </a:p>
          <a:p>
            <a:r>
              <a:rPr lang="fr-FR" dirty="0"/>
              <a:t>- 724      Cartes publiées</a:t>
            </a:r>
          </a:p>
          <a:p>
            <a:r>
              <a:rPr lang="fr-FR" dirty="0"/>
              <a:t>- 4568    Couches WMS</a:t>
            </a:r>
          </a:p>
          <a:p>
            <a:r>
              <a:rPr lang="fr-FR" dirty="0"/>
              <a:t>- 4812    Couches WFS</a:t>
            </a:r>
          </a:p>
          <a:p>
            <a:r>
              <a:rPr lang="fr-FR" dirty="0"/>
              <a:t>- 960      Services WMS</a:t>
            </a:r>
          </a:p>
          <a:p>
            <a:r>
              <a:rPr lang="fr-FR" dirty="0"/>
              <a:t>- 414      Services WFS</a:t>
            </a:r>
          </a:p>
        </p:txBody>
      </p:sp>
    </p:spTree>
    <p:extLst>
      <p:ext uri="{BB962C8B-B14F-4D97-AF65-F5344CB8AC3E}">
        <p14:creationId xmlns:p14="http://schemas.microsoft.com/office/powerpoint/2010/main" val="29883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9920" r="2186" b="2508"/>
          <a:stretch/>
        </p:blipFill>
        <p:spPr bwMode="auto">
          <a:xfrm>
            <a:off x="200574" y="2324898"/>
            <a:ext cx="6840760" cy="41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359" y="1729005"/>
            <a:ext cx="92890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buNone/>
            </a:pPr>
            <a:endParaRPr lang="fr-FR" sz="1100" dirty="0">
              <a:latin typeface="DejaVu Sans" pitchFamily="34"/>
            </a:endParaRPr>
          </a:p>
          <a:p>
            <a:pPr marL="108000" indent="0">
              <a:buNone/>
            </a:pPr>
            <a:endParaRPr lang="fr-FR" sz="1100" dirty="0">
              <a:latin typeface="DejaVu Sans" pitchFamily="34"/>
            </a:endParaRPr>
          </a:p>
          <a:p>
            <a:pPr marL="108000"/>
            <a:endParaRPr lang="fr-FR" sz="1100" dirty="0">
              <a:latin typeface="DejaVu Sans" pitchFamily="34"/>
            </a:endParaRPr>
          </a:p>
          <a:p>
            <a:pPr marL="279450" indent="-171450">
              <a:buFont typeface="Arial" pitchFamily="34" charset="0"/>
              <a:buChar char="•"/>
            </a:pPr>
            <a:endParaRPr lang="fr-FR" sz="1100" dirty="0">
              <a:latin typeface="DejaVu Sans" pitchFamily="34"/>
            </a:endParaRPr>
          </a:p>
          <a:p>
            <a:pPr marL="279450" indent="-171450">
              <a:buFont typeface="Arial" pitchFamily="34" charset="0"/>
              <a:buChar char="•"/>
            </a:pPr>
            <a:endParaRPr lang="fr-FR" sz="1100" dirty="0">
              <a:latin typeface="DejaVu Sans" pitchFamily="34"/>
            </a:endParaRPr>
          </a:p>
          <a:p>
            <a:pPr marL="108000" indent="0">
              <a:buNone/>
            </a:pPr>
            <a:endParaRPr lang="fr-FR" sz="1100" dirty="0">
              <a:latin typeface="DejaVu Sans" pitchFamily="34"/>
            </a:endParaRPr>
          </a:p>
          <a:p>
            <a:pPr marL="108000" indent="0">
              <a:buNone/>
            </a:pPr>
            <a:endParaRPr lang="fr-FR" sz="1100" dirty="0">
              <a:latin typeface="DejaVu Sans" pitchFamily="34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7308305" y="2712540"/>
            <a:ext cx="1600414" cy="82183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Disponibilité en 2015</a:t>
            </a:r>
          </a:p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99,84 %</a:t>
            </a:r>
            <a:endParaRPr lang="fr-FR" sz="7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fr-FR" sz="7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7270033" y="3874042"/>
            <a:ext cx="1600414" cy="108012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DATA en 2015 </a:t>
            </a:r>
          </a:p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4,19 Go en SGBD</a:t>
            </a:r>
          </a:p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516,4 Go en FTP</a:t>
            </a:r>
          </a:p>
          <a:p>
            <a:pPr algn="ctr"/>
            <a:endParaRPr lang="fr-FR" sz="7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7270033" y="5301208"/>
            <a:ext cx="1600414" cy="82183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GeoSource</a:t>
            </a:r>
            <a:endParaRPr lang="fr-FR" sz="700" b="1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429 utilisateurs</a:t>
            </a:r>
          </a:p>
          <a:p>
            <a:pPr algn="ctr"/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12 153  </a:t>
            </a:r>
            <a:r>
              <a:rPr lang="fr-FR" sz="7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fiches  </a:t>
            </a:r>
            <a:r>
              <a:rPr lang="fr-FR" sz="7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métadonnées</a:t>
            </a:r>
            <a:endParaRPr lang="fr-FR" sz="7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998309"/>
            <a:ext cx="433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Architecture Carmen de PRODUCTION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58" y="2051720"/>
            <a:ext cx="3626667" cy="440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157592" cy="5040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Le site web en 2015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131840" y="4255114"/>
            <a:ext cx="144016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Plaque 6"/>
          <p:cNvSpPr/>
          <p:nvPr/>
        </p:nvSpPr>
        <p:spPr>
          <a:xfrm>
            <a:off x="539552" y="3844199"/>
            <a:ext cx="2448271" cy="82183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32 660 </a:t>
            </a:r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visites</a:t>
            </a:r>
          </a:p>
          <a:p>
            <a:pPr algn="ctr"/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http://</a:t>
            </a:r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carmen.naturefrance.fr</a:t>
            </a:r>
            <a:endParaRPr lang="fr-FR" sz="9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539552" y="2420888"/>
            <a:ext cx="2448271" cy="82183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 min 22s </a:t>
            </a:r>
            <a:endParaRPr lang="fr-FR" sz="900" b="1" dirty="0" smtClean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durée </a:t>
            </a:r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moyenne de la visite</a:t>
            </a:r>
          </a:p>
        </p:txBody>
      </p:sp>
      <p:sp>
        <p:nvSpPr>
          <p:cNvPr id="12" name="Plaque 11"/>
          <p:cNvSpPr/>
          <p:nvPr/>
        </p:nvSpPr>
        <p:spPr>
          <a:xfrm>
            <a:off x="539552" y="5273749"/>
            <a:ext cx="2448271" cy="82183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115 327 </a:t>
            </a:r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pages vues, </a:t>
            </a:r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dont </a:t>
            </a:r>
          </a:p>
          <a:p>
            <a:pPr algn="ctr"/>
            <a:r>
              <a:rPr lang="fr-FR" sz="9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79 559 </a:t>
            </a:r>
            <a:r>
              <a:rPr lang="fr-FR" sz="9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pages vues uniques</a:t>
            </a:r>
          </a:p>
        </p:txBody>
      </p:sp>
    </p:spTree>
    <p:extLst>
      <p:ext uri="{BB962C8B-B14F-4D97-AF65-F5344CB8AC3E}">
        <p14:creationId xmlns:p14="http://schemas.microsoft.com/office/powerpoint/2010/main" val="2095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" y="5428052"/>
            <a:ext cx="1982322" cy="10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58" y="4657771"/>
            <a:ext cx="1623344" cy="10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7" y="5431170"/>
            <a:ext cx="1778330" cy="100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3" y="4041272"/>
            <a:ext cx="1607664" cy="100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39" y="4432043"/>
            <a:ext cx="1955631" cy="99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2005" y="5522942"/>
            <a:ext cx="1683698" cy="101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52567" y="4801787"/>
            <a:ext cx="1449516" cy="99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1365" y="5495122"/>
            <a:ext cx="1613123" cy="1008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08" y="4005064"/>
            <a:ext cx="1142080" cy="149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laque 12"/>
          <p:cNvSpPr/>
          <p:nvPr/>
        </p:nvSpPr>
        <p:spPr>
          <a:xfrm>
            <a:off x="2627784" y="2630252"/>
            <a:ext cx="3612617" cy="930012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L’équipe Support CARMEN </a:t>
            </a:r>
          </a:p>
          <a:p>
            <a:pPr algn="ctr"/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  <a:hlinkClick r:id="rId11"/>
              </a:rPr>
              <a:t>Supportcarmen@brgm.fr</a:t>
            </a:r>
            <a:r>
              <a:rPr lang="fr-FR" sz="10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fr-FR" sz="1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157592" cy="504056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Des questions…?</a:t>
            </a:r>
            <a:endParaRPr lang="fr-F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2058" y="6539644"/>
            <a:ext cx="38164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050" dirty="0" err="1"/>
              <a:t>AP.Souffou</a:t>
            </a:r>
            <a:r>
              <a:rPr lang="fr-FR" sz="1050" dirty="0"/>
              <a:t>  </a:t>
            </a:r>
            <a:r>
              <a:rPr lang="fr-FR" sz="1050" dirty="0" smtClean="0"/>
              <a:t>BRGM/DSI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63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421</Words>
  <Application>Microsoft Office PowerPoint</Application>
  <PresentationFormat>Affichage à l'écran (4:3)</PresentationFormat>
  <Paragraphs>96</Paragraphs>
  <Slides>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CARMEN c’est pour : </vt:lpstr>
      <vt:lpstr>Présentation PowerPoint</vt:lpstr>
      <vt:lpstr>Statistiques web</vt:lpstr>
      <vt:lpstr>Présentation PowerPoint</vt:lpstr>
      <vt:lpstr>Présentation PowerPoint</vt:lpstr>
      <vt:lpstr>Le site web en 2015</vt:lpstr>
      <vt:lpstr>Des questions…?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Raout Sindy</dc:creator>
  <cp:lastModifiedBy>Raout Sindy</cp:lastModifiedBy>
  <cp:revision>100</cp:revision>
  <dcterms:created xsi:type="dcterms:W3CDTF">2014-01-29T15:50:21Z</dcterms:created>
  <dcterms:modified xsi:type="dcterms:W3CDTF">2016-02-09T12:33:21Z</dcterms:modified>
</cp:coreProperties>
</file>